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86" r:id="rId7"/>
    <p:sldId id="288" r:id="rId8"/>
    <p:sldId id="289" r:id="rId9"/>
    <p:sldId id="297" r:id="rId10"/>
    <p:sldId id="295" r:id="rId11"/>
    <p:sldId id="292" r:id="rId12"/>
    <p:sldId id="290" r:id="rId13"/>
    <p:sldId id="294" r:id="rId14"/>
    <p:sldId id="298" r:id="rId15"/>
    <p:sldId id="29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C2596-AA10-494F-BB13-9875B91F98C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8F6B2619-AFC2-4376-A498-7C0FA8195040}">
      <dgm:prSet/>
      <dgm:spPr/>
      <dgm:t>
        <a:bodyPr/>
        <a:lstStyle/>
        <a:p>
          <a:r>
            <a:rPr lang="en-US" b="1" dirty="0">
              <a:solidFill>
                <a:srgbClr val="92D050"/>
              </a:solidFill>
              <a:latin typeface="Arial Black" panose="020B0A04020102020204" pitchFamily="34" charset="0"/>
            </a:rPr>
            <a:t>Content</a:t>
          </a:r>
          <a:r>
            <a:rPr lang="en-US" dirty="0">
              <a:solidFill>
                <a:srgbClr val="92D050"/>
              </a:solidFill>
              <a:latin typeface="Arial Black" panose="020B0A04020102020204" pitchFamily="34" charset="0"/>
            </a:rPr>
            <a:t>: </a:t>
          </a:r>
        </a:p>
      </dgm:t>
    </dgm:pt>
    <dgm:pt modelId="{94E9DE06-5C8E-4435-83EB-912040BDE862}" type="parTrans" cxnId="{9D6DA0E1-53C0-44AB-BAD9-A46399CBB442}">
      <dgm:prSet/>
      <dgm:spPr/>
      <dgm:t>
        <a:bodyPr/>
        <a:lstStyle/>
        <a:p>
          <a:endParaRPr lang="en-US"/>
        </a:p>
      </dgm:t>
    </dgm:pt>
    <dgm:pt modelId="{42D32D28-F406-4611-A574-8DD03EAB3E97}" type="sibTrans" cxnId="{9D6DA0E1-53C0-44AB-BAD9-A46399CBB442}">
      <dgm:prSet/>
      <dgm:spPr/>
      <dgm:t>
        <a:bodyPr/>
        <a:lstStyle/>
        <a:p>
          <a:endParaRPr lang="en-US"/>
        </a:p>
      </dgm:t>
    </dgm:pt>
    <dgm:pt modelId="{46934BB7-02CA-4809-8E4C-837B7E8AB51E}">
      <dgm:prSet/>
      <dgm:spPr/>
      <dgm:t>
        <a:bodyPr/>
        <a:lstStyle/>
        <a:p>
          <a:r>
            <a:rPr lang="en-US" dirty="0">
              <a:solidFill>
                <a:schemeClr val="bg2">
                  <a:lumMod val="60000"/>
                  <a:lumOff val="40000"/>
                </a:schemeClr>
              </a:solidFill>
              <a:latin typeface="Arial Black" panose="020B0A04020102020204" pitchFamily="34" charset="0"/>
            </a:rPr>
            <a:t>Improved health awareness.</a:t>
          </a:r>
        </a:p>
      </dgm:t>
    </dgm:pt>
    <dgm:pt modelId="{F887462E-3CE1-41F2-86E8-CBAF976474CD}" type="parTrans" cxnId="{F34916E3-464F-4419-8521-24CBB9718A34}">
      <dgm:prSet/>
      <dgm:spPr/>
      <dgm:t>
        <a:bodyPr/>
        <a:lstStyle/>
        <a:p>
          <a:endParaRPr lang="en-US"/>
        </a:p>
      </dgm:t>
    </dgm:pt>
    <dgm:pt modelId="{2B689C9D-17AD-4586-9D9E-6A31243A8CEA}" type="sibTrans" cxnId="{F34916E3-464F-4419-8521-24CBB9718A34}">
      <dgm:prSet/>
      <dgm:spPr/>
      <dgm:t>
        <a:bodyPr/>
        <a:lstStyle/>
        <a:p>
          <a:endParaRPr lang="en-US"/>
        </a:p>
      </dgm:t>
    </dgm:pt>
    <dgm:pt modelId="{A3B5952B-9D98-4818-B306-2DCCB6045707}">
      <dgm:prSet/>
      <dgm:spPr/>
      <dgm:t>
        <a:bodyPr/>
        <a:lstStyle/>
        <a:p>
          <a:r>
            <a:rPr lang="en-US" dirty="0">
              <a:solidFill>
                <a:srgbClr val="00B0F0"/>
              </a:solidFill>
              <a:latin typeface="Arial Black" panose="020B0A04020102020204" pitchFamily="34" charset="0"/>
            </a:rPr>
            <a:t>Engaged community support</a:t>
          </a:r>
          <a:r>
            <a:rPr lang="en-US" dirty="0"/>
            <a:t>.</a:t>
          </a:r>
        </a:p>
      </dgm:t>
    </dgm:pt>
    <dgm:pt modelId="{2ABB4308-2A8F-4A62-9C34-5DEC1EA62925}" type="parTrans" cxnId="{C4E50F99-218A-47DE-82B3-4A407076017F}">
      <dgm:prSet/>
      <dgm:spPr/>
      <dgm:t>
        <a:bodyPr/>
        <a:lstStyle/>
        <a:p>
          <a:endParaRPr lang="en-US"/>
        </a:p>
      </dgm:t>
    </dgm:pt>
    <dgm:pt modelId="{D1EB74CA-BB34-44BA-8698-90878CCE368A}" type="sibTrans" cxnId="{C4E50F99-218A-47DE-82B3-4A407076017F}">
      <dgm:prSet/>
      <dgm:spPr/>
      <dgm:t>
        <a:bodyPr/>
        <a:lstStyle/>
        <a:p>
          <a:endParaRPr lang="en-US"/>
        </a:p>
      </dgm:t>
    </dgm:pt>
    <dgm:pt modelId="{09BBB492-A576-4B21-AA2D-6EF6D5EB4D9E}">
      <dgm:prSet/>
      <dgm:spPr/>
      <dgm:t>
        <a:bodyPr/>
        <a:lstStyle/>
        <a:p>
          <a:r>
            <a:rPr lang="en-US" dirty="0">
              <a:solidFill>
                <a:srgbClr val="00B050"/>
              </a:solidFill>
              <a:latin typeface="Arial Black" panose="020B0A04020102020204" pitchFamily="34" charset="0"/>
            </a:rPr>
            <a:t>Scalable platform for future growth.</a:t>
          </a:r>
        </a:p>
      </dgm:t>
    </dgm:pt>
    <dgm:pt modelId="{15668B64-71CF-4228-A640-F73CFBA59DA4}" type="parTrans" cxnId="{40D5AAEF-6C3C-4F94-809B-9AAB0F5EA6EA}">
      <dgm:prSet/>
      <dgm:spPr/>
      <dgm:t>
        <a:bodyPr/>
        <a:lstStyle/>
        <a:p>
          <a:endParaRPr lang="en-US"/>
        </a:p>
      </dgm:t>
    </dgm:pt>
    <dgm:pt modelId="{B77F71FE-68FF-4504-B094-4A943D24386C}" type="sibTrans" cxnId="{40D5AAEF-6C3C-4F94-809B-9AAB0F5EA6EA}">
      <dgm:prSet/>
      <dgm:spPr/>
      <dgm:t>
        <a:bodyPr/>
        <a:lstStyle/>
        <a:p>
          <a:endParaRPr lang="en-US"/>
        </a:p>
      </dgm:t>
    </dgm:pt>
    <dgm:pt modelId="{3966D0BE-5678-43C2-9090-5AF0007009FE}" type="pres">
      <dgm:prSet presAssocID="{F02C2596-AA10-494F-BB13-9875B91F98C0}" presName="root" presStyleCnt="0">
        <dgm:presLayoutVars>
          <dgm:dir/>
          <dgm:resizeHandles val="exact"/>
        </dgm:presLayoutVars>
      </dgm:prSet>
      <dgm:spPr/>
    </dgm:pt>
    <dgm:pt modelId="{A9555FB1-21AC-46DF-ACCD-3010B6972A77}" type="pres">
      <dgm:prSet presAssocID="{8F6B2619-AFC2-4376-A498-7C0FA8195040}" presName="compNode" presStyleCnt="0"/>
      <dgm:spPr/>
    </dgm:pt>
    <dgm:pt modelId="{FFB46408-1792-4A5C-9B9A-B5FD0EDABC04}" type="pres">
      <dgm:prSet presAssocID="{8F6B2619-AFC2-4376-A498-7C0FA819504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73FD8485-BD96-4EDC-9E37-A84442DA7B3F}" type="pres">
      <dgm:prSet presAssocID="{8F6B2619-AFC2-4376-A498-7C0FA8195040}" presName="spaceRect" presStyleCnt="0"/>
      <dgm:spPr/>
    </dgm:pt>
    <dgm:pt modelId="{9A9B7988-CC31-4E3B-85F2-D469AF0A110B}" type="pres">
      <dgm:prSet presAssocID="{8F6B2619-AFC2-4376-A498-7C0FA8195040}" presName="textRect" presStyleLbl="revTx" presStyleIdx="0" presStyleCnt="4">
        <dgm:presLayoutVars>
          <dgm:chMax val="1"/>
          <dgm:chPref val="1"/>
        </dgm:presLayoutVars>
      </dgm:prSet>
      <dgm:spPr/>
    </dgm:pt>
    <dgm:pt modelId="{65FBCAA1-B4A5-47B3-92B7-D6A50C984873}" type="pres">
      <dgm:prSet presAssocID="{42D32D28-F406-4611-A574-8DD03EAB3E97}" presName="sibTrans" presStyleCnt="0"/>
      <dgm:spPr/>
    </dgm:pt>
    <dgm:pt modelId="{E292F64E-5A8D-41EE-A712-83CF3ABA5F7D}" type="pres">
      <dgm:prSet presAssocID="{46934BB7-02CA-4809-8E4C-837B7E8AB51E}" presName="compNode" presStyleCnt="0"/>
      <dgm:spPr/>
    </dgm:pt>
    <dgm:pt modelId="{0E452439-A051-4329-AB7F-7BEB12AD445B}" type="pres">
      <dgm:prSet presAssocID="{46934BB7-02CA-4809-8E4C-837B7E8AB51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Organ"/>
        </a:ext>
      </dgm:extLst>
    </dgm:pt>
    <dgm:pt modelId="{6FCD53FD-7FF7-4B36-9576-664AC19A16E7}" type="pres">
      <dgm:prSet presAssocID="{46934BB7-02CA-4809-8E4C-837B7E8AB51E}" presName="spaceRect" presStyleCnt="0"/>
      <dgm:spPr/>
    </dgm:pt>
    <dgm:pt modelId="{24682626-64F0-4777-8BAE-D08A585595A9}" type="pres">
      <dgm:prSet presAssocID="{46934BB7-02CA-4809-8E4C-837B7E8AB51E}" presName="textRect" presStyleLbl="revTx" presStyleIdx="1" presStyleCnt="4">
        <dgm:presLayoutVars>
          <dgm:chMax val="1"/>
          <dgm:chPref val="1"/>
        </dgm:presLayoutVars>
      </dgm:prSet>
      <dgm:spPr/>
    </dgm:pt>
    <dgm:pt modelId="{E767F903-32B2-4A3B-BC6F-B44658311202}" type="pres">
      <dgm:prSet presAssocID="{2B689C9D-17AD-4586-9D9E-6A31243A8CEA}" presName="sibTrans" presStyleCnt="0"/>
      <dgm:spPr/>
    </dgm:pt>
    <dgm:pt modelId="{7E08D2B7-D354-4AE0-968E-2F7F08AABA48}" type="pres">
      <dgm:prSet presAssocID="{A3B5952B-9D98-4818-B306-2DCCB6045707}" presName="compNode" presStyleCnt="0"/>
      <dgm:spPr/>
    </dgm:pt>
    <dgm:pt modelId="{E85CB48A-2ECF-472E-A7DE-1AB9040E92DE}" type="pres">
      <dgm:prSet presAssocID="{A3B5952B-9D98-4818-B306-2DCCB604570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E8FAA5EB-DA8E-4D3E-A049-D290B833A617}" type="pres">
      <dgm:prSet presAssocID="{A3B5952B-9D98-4818-B306-2DCCB6045707}" presName="spaceRect" presStyleCnt="0"/>
      <dgm:spPr/>
    </dgm:pt>
    <dgm:pt modelId="{38CA31CE-41DF-424B-994D-DD2F9CC67F48}" type="pres">
      <dgm:prSet presAssocID="{A3B5952B-9D98-4818-B306-2DCCB6045707}" presName="textRect" presStyleLbl="revTx" presStyleIdx="2" presStyleCnt="4">
        <dgm:presLayoutVars>
          <dgm:chMax val="1"/>
          <dgm:chPref val="1"/>
        </dgm:presLayoutVars>
      </dgm:prSet>
      <dgm:spPr/>
    </dgm:pt>
    <dgm:pt modelId="{858E9B66-9CCB-454A-95FF-1CA88461839E}" type="pres">
      <dgm:prSet presAssocID="{D1EB74CA-BB34-44BA-8698-90878CCE368A}" presName="sibTrans" presStyleCnt="0"/>
      <dgm:spPr/>
    </dgm:pt>
    <dgm:pt modelId="{FE0FA25C-FE31-41E3-88AC-91631E55232A}" type="pres">
      <dgm:prSet presAssocID="{09BBB492-A576-4B21-AA2D-6EF6D5EB4D9E}" presName="compNode" presStyleCnt="0"/>
      <dgm:spPr/>
    </dgm:pt>
    <dgm:pt modelId="{95B28165-9363-49B0-949D-8340F77B5BAA}" type="pres">
      <dgm:prSet presAssocID="{09BBB492-A576-4B21-AA2D-6EF6D5EB4D9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E6EB6FAD-3F69-440E-8BC2-3BDBF79A5BB9}" type="pres">
      <dgm:prSet presAssocID="{09BBB492-A576-4B21-AA2D-6EF6D5EB4D9E}" presName="spaceRect" presStyleCnt="0"/>
      <dgm:spPr/>
    </dgm:pt>
    <dgm:pt modelId="{F1860F2E-A2DA-49BC-9005-9F6ADA539D8A}" type="pres">
      <dgm:prSet presAssocID="{09BBB492-A576-4B21-AA2D-6EF6D5EB4D9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7B4E432-11EF-4DCF-8A3F-35A082C664F0}" type="presOf" srcId="{8F6B2619-AFC2-4376-A498-7C0FA8195040}" destId="{9A9B7988-CC31-4E3B-85F2-D469AF0A110B}" srcOrd="0" destOrd="0" presId="urn:microsoft.com/office/officeart/2018/2/layout/IconLabelList"/>
    <dgm:cxn modelId="{6668E998-35B4-432E-B2E3-8CEE1C18C31E}" type="presOf" srcId="{09BBB492-A576-4B21-AA2D-6EF6D5EB4D9E}" destId="{F1860F2E-A2DA-49BC-9005-9F6ADA539D8A}" srcOrd="0" destOrd="0" presId="urn:microsoft.com/office/officeart/2018/2/layout/IconLabelList"/>
    <dgm:cxn modelId="{C4E50F99-218A-47DE-82B3-4A407076017F}" srcId="{F02C2596-AA10-494F-BB13-9875B91F98C0}" destId="{A3B5952B-9D98-4818-B306-2DCCB6045707}" srcOrd="2" destOrd="0" parTransId="{2ABB4308-2A8F-4A62-9C34-5DEC1EA62925}" sibTransId="{D1EB74CA-BB34-44BA-8698-90878CCE368A}"/>
    <dgm:cxn modelId="{EB0E4DAF-DA38-40EE-A95A-0C2A2FC36893}" type="presOf" srcId="{46934BB7-02CA-4809-8E4C-837B7E8AB51E}" destId="{24682626-64F0-4777-8BAE-D08A585595A9}" srcOrd="0" destOrd="0" presId="urn:microsoft.com/office/officeart/2018/2/layout/IconLabelList"/>
    <dgm:cxn modelId="{6AC556C1-89BA-4987-9454-F768A4AFAB8A}" type="presOf" srcId="{A3B5952B-9D98-4818-B306-2DCCB6045707}" destId="{38CA31CE-41DF-424B-994D-DD2F9CC67F48}" srcOrd="0" destOrd="0" presId="urn:microsoft.com/office/officeart/2018/2/layout/IconLabelList"/>
    <dgm:cxn modelId="{9D6DA0E1-53C0-44AB-BAD9-A46399CBB442}" srcId="{F02C2596-AA10-494F-BB13-9875B91F98C0}" destId="{8F6B2619-AFC2-4376-A498-7C0FA8195040}" srcOrd="0" destOrd="0" parTransId="{94E9DE06-5C8E-4435-83EB-912040BDE862}" sibTransId="{42D32D28-F406-4611-A574-8DD03EAB3E97}"/>
    <dgm:cxn modelId="{F34916E3-464F-4419-8521-24CBB9718A34}" srcId="{F02C2596-AA10-494F-BB13-9875B91F98C0}" destId="{46934BB7-02CA-4809-8E4C-837B7E8AB51E}" srcOrd="1" destOrd="0" parTransId="{F887462E-3CE1-41F2-86E8-CBAF976474CD}" sibTransId="{2B689C9D-17AD-4586-9D9E-6A31243A8CEA}"/>
    <dgm:cxn modelId="{B58185E6-3A8D-40C7-B8FE-D8FC235A394D}" type="presOf" srcId="{F02C2596-AA10-494F-BB13-9875B91F98C0}" destId="{3966D0BE-5678-43C2-9090-5AF0007009FE}" srcOrd="0" destOrd="0" presId="urn:microsoft.com/office/officeart/2018/2/layout/IconLabelList"/>
    <dgm:cxn modelId="{40D5AAEF-6C3C-4F94-809B-9AAB0F5EA6EA}" srcId="{F02C2596-AA10-494F-BB13-9875B91F98C0}" destId="{09BBB492-A576-4B21-AA2D-6EF6D5EB4D9E}" srcOrd="3" destOrd="0" parTransId="{15668B64-71CF-4228-A640-F73CFBA59DA4}" sibTransId="{B77F71FE-68FF-4504-B094-4A943D24386C}"/>
    <dgm:cxn modelId="{17CD133F-6DFD-4793-B3B8-53324ABD9427}" type="presParOf" srcId="{3966D0BE-5678-43C2-9090-5AF0007009FE}" destId="{A9555FB1-21AC-46DF-ACCD-3010B6972A77}" srcOrd="0" destOrd="0" presId="urn:microsoft.com/office/officeart/2018/2/layout/IconLabelList"/>
    <dgm:cxn modelId="{7839C589-9A2C-49FA-88F5-4DFCCFCB37B3}" type="presParOf" srcId="{A9555FB1-21AC-46DF-ACCD-3010B6972A77}" destId="{FFB46408-1792-4A5C-9B9A-B5FD0EDABC04}" srcOrd="0" destOrd="0" presId="urn:microsoft.com/office/officeart/2018/2/layout/IconLabelList"/>
    <dgm:cxn modelId="{3409E546-D41E-47DD-9EBB-2E38CD72FBCB}" type="presParOf" srcId="{A9555FB1-21AC-46DF-ACCD-3010B6972A77}" destId="{73FD8485-BD96-4EDC-9E37-A84442DA7B3F}" srcOrd="1" destOrd="0" presId="urn:microsoft.com/office/officeart/2018/2/layout/IconLabelList"/>
    <dgm:cxn modelId="{FB5D973B-A19D-4C64-B1B9-313ACAFD5D86}" type="presParOf" srcId="{A9555FB1-21AC-46DF-ACCD-3010B6972A77}" destId="{9A9B7988-CC31-4E3B-85F2-D469AF0A110B}" srcOrd="2" destOrd="0" presId="urn:microsoft.com/office/officeart/2018/2/layout/IconLabelList"/>
    <dgm:cxn modelId="{A48C511E-1B07-4537-939A-0B4298F2F66D}" type="presParOf" srcId="{3966D0BE-5678-43C2-9090-5AF0007009FE}" destId="{65FBCAA1-B4A5-47B3-92B7-D6A50C984873}" srcOrd="1" destOrd="0" presId="urn:microsoft.com/office/officeart/2018/2/layout/IconLabelList"/>
    <dgm:cxn modelId="{E2BD13EB-A7D6-454B-9887-6BDF9442C8E8}" type="presParOf" srcId="{3966D0BE-5678-43C2-9090-5AF0007009FE}" destId="{E292F64E-5A8D-41EE-A712-83CF3ABA5F7D}" srcOrd="2" destOrd="0" presId="urn:microsoft.com/office/officeart/2018/2/layout/IconLabelList"/>
    <dgm:cxn modelId="{D7E1EF7D-6C15-4CB9-AEDD-FD725EDA3E9C}" type="presParOf" srcId="{E292F64E-5A8D-41EE-A712-83CF3ABA5F7D}" destId="{0E452439-A051-4329-AB7F-7BEB12AD445B}" srcOrd="0" destOrd="0" presId="urn:microsoft.com/office/officeart/2018/2/layout/IconLabelList"/>
    <dgm:cxn modelId="{F3FDBAC0-997C-4F68-986E-CE9E8AC445EC}" type="presParOf" srcId="{E292F64E-5A8D-41EE-A712-83CF3ABA5F7D}" destId="{6FCD53FD-7FF7-4B36-9576-664AC19A16E7}" srcOrd="1" destOrd="0" presId="urn:microsoft.com/office/officeart/2018/2/layout/IconLabelList"/>
    <dgm:cxn modelId="{085D9B4D-2F18-4DAD-9264-BDB46CB7C1EF}" type="presParOf" srcId="{E292F64E-5A8D-41EE-A712-83CF3ABA5F7D}" destId="{24682626-64F0-4777-8BAE-D08A585595A9}" srcOrd="2" destOrd="0" presId="urn:microsoft.com/office/officeart/2018/2/layout/IconLabelList"/>
    <dgm:cxn modelId="{0E28A50C-B631-4EEC-900E-C33D09FE22EA}" type="presParOf" srcId="{3966D0BE-5678-43C2-9090-5AF0007009FE}" destId="{E767F903-32B2-4A3B-BC6F-B44658311202}" srcOrd="3" destOrd="0" presId="urn:microsoft.com/office/officeart/2018/2/layout/IconLabelList"/>
    <dgm:cxn modelId="{2393EF6E-F195-4507-93DA-ACB37A03416B}" type="presParOf" srcId="{3966D0BE-5678-43C2-9090-5AF0007009FE}" destId="{7E08D2B7-D354-4AE0-968E-2F7F08AABA48}" srcOrd="4" destOrd="0" presId="urn:microsoft.com/office/officeart/2018/2/layout/IconLabelList"/>
    <dgm:cxn modelId="{A70B2829-DE4C-4D65-BE76-A20A6322535D}" type="presParOf" srcId="{7E08D2B7-D354-4AE0-968E-2F7F08AABA48}" destId="{E85CB48A-2ECF-472E-A7DE-1AB9040E92DE}" srcOrd="0" destOrd="0" presId="urn:microsoft.com/office/officeart/2018/2/layout/IconLabelList"/>
    <dgm:cxn modelId="{3FC81B90-D935-4D92-AD91-951CBC6A1B42}" type="presParOf" srcId="{7E08D2B7-D354-4AE0-968E-2F7F08AABA48}" destId="{E8FAA5EB-DA8E-4D3E-A049-D290B833A617}" srcOrd="1" destOrd="0" presId="urn:microsoft.com/office/officeart/2018/2/layout/IconLabelList"/>
    <dgm:cxn modelId="{157A56B1-9113-402F-BA3B-D1DD2BEEE0F1}" type="presParOf" srcId="{7E08D2B7-D354-4AE0-968E-2F7F08AABA48}" destId="{38CA31CE-41DF-424B-994D-DD2F9CC67F48}" srcOrd="2" destOrd="0" presId="urn:microsoft.com/office/officeart/2018/2/layout/IconLabelList"/>
    <dgm:cxn modelId="{7F1CD6E8-289D-4E85-8713-12F3CE928905}" type="presParOf" srcId="{3966D0BE-5678-43C2-9090-5AF0007009FE}" destId="{858E9B66-9CCB-454A-95FF-1CA88461839E}" srcOrd="5" destOrd="0" presId="urn:microsoft.com/office/officeart/2018/2/layout/IconLabelList"/>
    <dgm:cxn modelId="{6F0BCA03-3B14-4E07-AF94-07C0C7E1458B}" type="presParOf" srcId="{3966D0BE-5678-43C2-9090-5AF0007009FE}" destId="{FE0FA25C-FE31-41E3-88AC-91631E55232A}" srcOrd="6" destOrd="0" presId="urn:microsoft.com/office/officeart/2018/2/layout/IconLabelList"/>
    <dgm:cxn modelId="{6E620B8F-E2BA-4770-8E03-CD67B8F7C97A}" type="presParOf" srcId="{FE0FA25C-FE31-41E3-88AC-91631E55232A}" destId="{95B28165-9363-49B0-949D-8340F77B5BAA}" srcOrd="0" destOrd="0" presId="urn:microsoft.com/office/officeart/2018/2/layout/IconLabelList"/>
    <dgm:cxn modelId="{6728D707-C3B2-4282-B0A2-C3507E4C1850}" type="presParOf" srcId="{FE0FA25C-FE31-41E3-88AC-91631E55232A}" destId="{E6EB6FAD-3F69-440E-8BC2-3BDBF79A5BB9}" srcOrd="1" destOrd="0" presId="urn:microsoft.com/office/officeart/2018/2/layout/IconLabelList"/>
    <dgm:cxn modelId="{CDE97420-9B8E-4619-B75F-FFAC370415E0}" type="presParOf" srcId="{FE0FA25C-FE31-41E3-88AC-91631E55232A}" destId="{F1860F2E-A2DA-49BC-9005-9F6ADA539D8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B46408-1792-4A5C-9B9A-B5FD0EDABC04}">
      <dsp:nvSpPr>
        <dsp:cNvPr id="0" name=""/>
        <dsp:cNvSpPr/>
      </dsp:nvSpPr>
      <dsp:spPr>
        <a:xfrm>
          <a:off x="425341" y="227112"/>
          <a:ext cx="695302" cy="6953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B7988-CC31-4E3B-85F2-D469AF0A110B}">
      <dsp:nvSpPr>
        <dsp:cNvPr id="0" name=""/>
        <dsp:cNvSpPr/>
      </dsp:nvSpPr>
      <dsp:spPr>
        <a:xfrm>
          <a:off x="434" y="1158815"/>
          <a:ext cx="1545117" cy="61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92D050"/>
              </a:solidFill>
              <a:latin typeface="Arial Black" panose="020B0A04020102020204" pitchFamily="34" charset="0"/>
            </a:rPr>
            <a:t>Content</a:t>
          </a:r>
          <a:r>
            <a:rPr lang="en-US" sz="1200" kern="1200" dirty="0">
              <a:solidFill>
                <a:srgbClr val="92D050"/>
              </a:solidFill>
              <a:latin typeface="Arial Black" panose="020B0A04020102020204" pitchFamily="34" charset="0"/>
            </a:rPr>
            <a:t>: </a:t>
          </a:r>
        </a:p>
      </dsp:txBody>
      <dsp:txXfrm>
        <a:off x="434" y="1158815"/>
        <a:ext cx="1545117" cy="618046"/>
      </dsp:txXfrm>
    </dsp:sp>
    <dsp:sp modelId="{0E452439-A051-4329-AB7F-7BEB12AD445B}">
      <dsp:nvSpPr>
        <dsp:cNvPr id="0" name=""/>
        <dsp:cNvSpPr/>
      </dsp:nvSpPr>
      <dsp:spPr>
        <a:xfrm>
          <a:off x="2240853" y="227112"/>
          <a:ext cx="695302" cy="6953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82626-64F0-4777-8BAE-D08A585595A9}">
      <dsp:nvSpPr>
        <dsp:cNvPr id="0" name=""/>
        <dsp:cNvSpPr/>
      </dsp:nvSpPr>
      <dsp:spPr>
        <a:xfrm>
          <a:off x="1815946" y="1158815"/>
          <a:ext cx="1545117" cy="61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2">
                  <a:lumMod val="60000"/>
                  <a:lumOff val="40000"/>
                </a:schemeClr>
              </a:solidFill>
              <a:latin typeface="Arial Black" panose="020B0A04020102020204" pitchFamily="34" charset="0"/>
            </a:rPr>
            <a:t>Improved health awareness.</a:t>
          </a:r>
        </a:p>
      </dsp:txBody>
      <dsp:txXfrm>
        <a:off x="1815946" y="1158815"/>
        <a:ext cx="1545117" cy="618046"/>
      </dsp:txXfrm>
    </dsp:sp>
    <dsp:sp modelId="{E85CB48A-2ECF-472E-A7DE-1AB9040E92DE}">
      <dsp:nvSpPr>
        <dsp:cNvPr id="0" name=""/>
        <dsp:cNvSpPr/>
      </dsp:nvSpPr>
      <dsp:spPr>
        <a:xfrm>
          <a:off x="425341" y="2163142"/>
          <a:ext cx="695302" cy="6953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A31CE-41DF-424B-994D-DD2F9CC67F48}">
      <dsp:nvSpPr>
        <dsp:cNvPr id="0" name=""/>
        <dsp:cNvSpPr/>
      </dsp:nvSpPr>
      <dsp:spPr>
        <a:xfrm>
          <a:off x="434" y="3094845"/>
          <a:ext cx="1545117" cy="61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B0F0"/>
              </a:solidFill>
              <a:latin typeface="Arial Black" panose="020B0A04020102020204" pitchFamily="34" charset="0"/>
            </a:rPr>
            <a:t>Engaged community support</a:t>
          </a:r>
          <a:r>
            <a:rPr lang="en-US" sz="1200" kern="1200" dirty="0"/>
            <a:t>.</a:t>
          </a:r>
        </a:p>
      </dsp:txBody>
      <dsp:txXfrm>
        <a:off x="434" y="3094845"/>
        <a:ext cx="1545117" cy="618046"/>
      </dsp:txXfrm>
    </dsp:sp>
    <dsp:sp modelId="{95B28165-9363-49B0-949D-8340F77B5BAA}">
      <dsp:nvSpPr>
        <dsp:cNvPr id="0" name=""/>
        <dsp:cNvSpPr/>
      </dsp:nvSpPr>
      <dsp:spPr>
        <a:xfrm>
          <a:off x="2240853" y="2163142"/>
          <a:ext cx="695302" cy="6953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60F2E-A2DA-49BC-9005-9F6ADA539D8A}">
      <dsp:nvSpPr>
        <dsp:cNvPr id="0" name=""/>
        <dsp:cNvSpPr/>
      </dsp:nvSpPr>
      <dsp:spPr>
        <a:xfrm>
          <a:off x="1815946" y="3094845"/>
          <a:ext cx="1545117" cy="61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B050"/>
              </a:solidFill>
              <a:latin typeface="Arial Black" panose="020B0A04020102020204" pitchFamily="34" charset="0"/>
            </a:rPr>
            <a:t>Scalable platform for future growth.</a:t>
          </a:r>
        </a:p>
      </dsp:txBody>
      <dsp:txXfrm>
        <a:off x="1815946" y="3094845"/>
        <a:ext cx="1545117" cy="618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7/19/2025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7/19/2025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86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3918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7438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26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484826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1850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8526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38245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04834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39862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80359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68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301A2C-4299-0084-9DB6-1A4DEA444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286304D2-D10C-975A-2AB5-A1B8F77D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3DB89AB4-E2C4-8D5A-BF2F-16EBBB997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70E55DC8-B309-F32E-7820-7B2BD9B9F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99D2A75-8B30-D227-46F1-96F43070D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E3B3B53A-998C-0296-F442-21047F784F00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3104136D-037D-EFDF-7B07-F13064BBD0B3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4534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0" y="457200"/>
            <a:ext cx="5120640" cy="320040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598" y="3657600"/>
            <a:ext cx="5120640" cy="18288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238" y="1157224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069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41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872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08822" cy="6858002"/>
            <a:chOff x="0" y="0"/>
            <a:chExt cx="12208822" cy="68580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10643508" cy="137160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66088" y="2652713"/>
            <a:ext cx="5394959" cy="343693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7920" y="1447800"/>
            <a:ext cx="4214010" cy="421401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32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9692640" cy="137160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67493" y="2087561"/>
            <a:ext cx="2693306" cy="389054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16400" y="2087563"/>
            <a:ext cx="6730274" cy="389054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913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9F46B00-4AE8-52A2-6926-FC2F5DD1F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364" y="0"/>
            <a:ext cx="12194364" cy="6858000"/>
            <a:chOff x="-2364" y="0"/>
            <a:chExt cx="12194364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rot="5400000">
              <a:off x="8580896" y="0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>
              <a:off x="-2364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2587417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9489" y="457199"/>
            <a:ext cx="5943599" cy="19202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BDFA0C-B372-969D-6C8A-F664A4BF8D41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>
          <a:xfrm>
            <a:off x="823108" y="640080"/>
            <a:ext cx="4297680" cy="429768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347663" indent="0" algn="ctr">
              <a:buFont typeface="Arial" panose="020B0604020202020204" pitchFamily="34" charset="0"/>
              <a:buNone/>
              <a:defRPr sz="2000">
                <a:latin typeface="+mn-lt"/>
              </a:defRPr>
            </a:lvl2pPr>
            <a:lvl3pPr marL="6858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3pPr>
            <a:lvl4pPr marL="9144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11430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D2CC-EE75-85FA-1577-88C0BEC7B10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549490" y="2706369"/>
            <a:ext cx="5943600" cy="3383279"/>
          </a:xfrm>
        </p:spPr>
        <p:txBody>
          <a:bodyPr>
            <a:normAutofit/>
          </a:bodyPr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46304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1475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7147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36687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596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28036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81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227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830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867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9" r:id="rId23"/>
    <p:sldLayoutId id="2147483730" r:id="rId24"/>
    <p:sldLayoutId id="2147483731" r:id="rId25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5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le with measuring tape">
            <a:extLst>
              <a:ext uri="{FF2B5EF4-FFF2-40B4-BE49-F238E27FC236}">
                <a16:creationId xmlns:a16="http://schemas.microsoft.com/office/drawing/2014/main" id="{8840E289-89E1-C124-65A9-4F3B08E8D10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grayscl/>
          </a:blip>
          <a:srcRect t="1477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8" y="1122363"/>
            <a:ext cx="9159817" cy="2807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92D050"/>
                </a:solidFill>
                <a:latin typeface="Arial Black" panose="020B0A04020102020204" pitchFamily="34" charset="0"/>
              </a:rPr>
              <a:t>Welcome to Diet and Nutrition Support System App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00FF-6B42-7D84-7831-AACC4E189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09" y="73519"/>
            <a:ext cx="4180505" cy="14525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700" dirty="0">
                <a:solidFill>
                  <a:srgbClr val="92D050"/>
                </a:solidFill>
                <a:latin typeface="Arial Black" panose="020B0A04020102020204" pitchFamily="34" charset="0"/>
              </a:rPr>
              <a:t>Expected Impact</a:t>
            </a:r>
            <a:br>
              <a:rPr lang="en-US" sz="2700" dirty="0">
                <a:solidFill>
                  <a:srgbClr val="92D050"/>
                </a:solidFill>
                <a:latin typeface="Arial Black" panose="020B0A04020102020204" pitchFamily="34" charset="0"/>
              </a:rPr>
            </a:br>
            <a:br>
              <a:rPr lang="en-US" sz="2400" dirty="0">
                <a:latin typeface="Arial Black" panose="020B0A04020102020204" pitchFamily="34" charset="0"/>
              </a:rPr>
            </a:br>
            <a:r>
              <a:rPr lang="en-US" sz="2400" dirty="0">
                <a:solidFill>
                  <a:srgbClr val="FFC000"/>
                </a:solidFill>
                <a:latin typeface="Arial Black" panose="020B0A04020102020204" pitchFamily="34" charset="0"/>
              </a:rPr>
              <a:t>Making a Difference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007713-5891-46A9-BACA-FAD760FE2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8793" y="733425"/>
            <a:ext cx="6696075" cy="539115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BB6AA7-7EAD-4D3B-9335-B6E8BD7E6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972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AA649C-201F-A99A-5214-137F90DC3451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4"/>
          <a:stretch>
            <a:fillRect/>
          </a:stretch>
        </p:blipFill>
        <p:spPr>
          <a:xfrm>
            <a:off x="6115604" y="1100080"/>
            <a:ext cx="3982452" cy="4657839"/>
          </a:xfrm>
          <a:prstGeom prst="rect">
            <a:avLst/>
          </a:prstGeom>
        </p:spPr>
      </p:pic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F42F5F65-BFEA-224A-D5D0-F36F1A6E1A7C}"/>
              </a:ext>
            </a:extLst>
          </p:cNvPr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3857328554"/>
              </p:ext>
            </p:extLst>
          </p:nvPr>
        </p:nvGraphicFramePr>
        <p:xfrm>
          <a:off x="643467" y="1817914"/>
          <a:ext cx="3361498" cy="394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5326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FFC000"/>
                </a:solidFill>
                <a:effectLst/>
                <a:latin typeface="Arial Black" panose="020B0A04020102020204" pitchFamily="34" charset="0"/>
              </a:rPr>
              <a:t>Mockup images</a:t>
            </a:r>
            <a:br>
              <a:rPr lang="en-US" dirty="0">
                <a:effectLst/>
              </a:rPr>
            </a:b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ED7B232-E812-3B29-B781-413A9FAA3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55230" y="1701037"/>
            <a:ext cx="3684230" cy="43187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58EF42-D4FB-6BF6-EF49-E19AD39EF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57" y="1701037"/>
            <a:ext cx="3659223" cy="4318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37AF92-91CD-1134-473A-6C6177FF0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126" y="1701037"/>
            <a:ext cx="3708823" cy="431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63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BB04B7-47A4-741B-59E0-F0E6F2126E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Abul Basar</a:t>
            </a:r>
          </a:p>
          <a:p>
            <a:r>
              <a:rPr lang="en-US" dirty="0">
                <a:effectLst/>
              </a:rPr>
              <a:t>Contact: ug2102036@cse.pstu.ac.bd</a:t>
            </a:r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logo of a fruit on a plate&#10;&#10;AI-generated content may be incorrect.">
            <a:extLst>
              <a:ext uri="{FF2B5EF4-FFF2-40B4-BE49-F238E27FC236}">
                <a16:creationId xmlns:a16="http://schemas.microsoft.com/office/drawing/2014/main" id="{DE3465F6-4636-6F55-BCAE-1CF21F009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29035" y="3944865"/>
            <a:ext cx="2386013" cy="2386013"/>
          </a:xfr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E8B218B8-A059-52F0-0DEC-9B24214B92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71754" y="1273173"/>
            <a:ext cx="11659732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Presented by: 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Md. Abul Basar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ID: 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2102036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CCE 310 :: 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Software Development Project-I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Patuakhali Science and Technology University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Date: 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July 19, 2025 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03" y="628650"/>
            <a:ext cx="4578154" cy="4683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200" dirty="0">
                <a:solidFill>
                  <a:srgbClr val="92D050"/>
                </a:solidFill>
                <a:latin typeface="Arial Black" panose="020B0A04020102020204" pitchFamily="34" charset="0"/>
              </a:rPr>
              <a:t>Introduction &amp; Problem</a:t>
            </a:r>
            <a:br>
              <a:rPr lang="en-US" sz="1600" dirty="0">
                <a:latin typeface="Arial Black" panose="020B0A04020102020204" pitchFamily="34" charset="0"/>
              </a:rPr>
            </a:br>
            <a:br>
              <a:rPr lang="en-US" sz="1600" dirty="0">
                <a:latin typeface="Arial Black" panose="020B0A04020102020204" pitchFamily="34" charset="0"/>
              </a:rPr>
            </a:br>
            <a:r>
              <a:rPr lang="en-US" sz="2200" dirty="0">
                <a:solidFill>
                  <a:srgbClr val="00B050"/>
                </a:solidFill>
                <a:latin typeface="Arial Black" panose="020B0A04020102020204" pitchFamily="34" charset="0"/>
              </a:rPr>
              <a:t>Heading: </a:t>
            </a:r>
            <a:r>
              <a:rPr lang="en-US" sz="1600" dirty="0">
                <a:latin typeface="Arial Black" panose="020B0A04020102020204" pitchFamily="34" charset="0"/>
              </a:rPr>
              <a:t>The Need for Diet and Nutrition Support System</a:t>
            </a:r>
            <a:br>
              <a:rPr lang="en-US" sz="1600" dirty="0">
                <a:latin typeface="Arial Black" panose="020B0A04020102020204" pitchFamily="34" charset="0"/>
              </a:rPr>
            </a:br>
            <a:br>
              <a:rPr lang="en-US" sz="1600" dirty="0">
                <a:latin typeface="Arial Black" panose="020B0A04020102020204" pitchFamily="34" charset="0"/>
              </a:rPr>
            </a:br>
            <a:r>
              <a:rPr lang="en-US" sz="2200" dirty="0">
                <a:solidFill>
                  <a:srgbClr val="FFC000"/>
                </a:solidFill>
                <a:latin typeface="Arial Black" panose="020B0A04020102020204" pitchFamily="34" charset="0"/>
              </a:rPr>
              <a:t>Content: </a:t>
            </a:r>
            <a:br>
              <a:rPr lang="en-US" sz="1600" dirty="0">
                <a:latin typeface="Arial Black" panose="020B0A04020102020204" pitchFamily="34" charset="0"/>
              </a:rPr>
            </a:br>
            <a:br>
              <a:rPr lang="en-US" sz="1600" dirty="0">
                <a:latin typeface="Arial Black" panose="020B0A04020102020204" pitchFamily="34" charset="0"/>
              </a:rPr>
            </a:br>
            <a:r>
              <a:rPr lang="en-US" sz="2200" dirty="0">
                <a:solidFill>
                  <a:srgbClr val="00B0F0"/>
                </a:solidFill>
                <a:latin typeface="Arial Black" panose="020B0A04020102020204" pitchFamily="34" charset="0"/>
              </a:rPr>
              <a:t>Problem: </a:t>
            </a:r>
            <a:br>
              <a:rPr lang="en-US" sz="1600" dirty="0">
                <a:latin typeface="Arial Black" panose="020B0A04020102020204" pitchFamily="34" charset="0"/>
              </a:rPr>
            </a:br>
            <a:r>
              <a:rPr lang="en-US" sz="1600" dirty="0">
                <a:latin typeface="Arial Black" panose="020B0A04020102020204" pitchFamily="34" charset="0"/>
              </a:rPr>
              <a:t>1. Limited diet and fitness apps with integrated step tracking and community support.</a:t>
            </a:r>
            <a:br>
              <a:rPr lang="en-US" sz="1600" dirty="0">
                <a:latin typeface="Arial Black" panose="020B0A04020102020204" pitchFamily="34" charset="0"/>
              </a:rPr>
            </a:br>
            <a:br>
              <a:rPr lang="en-US" sz="1600" dirty="0">
                <a:latin typeface="Arial Black" panose="020B0A04020102020204" pitchFamily="34" charset="0"/>
              </a:rPr>
            </a:br>
            <a:r>
              <a:rPr lang="en-US" sz="1600" dirty="0">
                <a:latin typeface="Arial Black" panose="020B0A04020102020204" pitchFamily="34" charset="0"/>
              </a:rPr>
              <a:t>2. Existing apps often platform-specific or subscription-based</a:t>
            </a:r>
            <a:r>
              <a:rPr lang="en-US" sz="1600" dirty="0"/>
              <a:t>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9CB8E1-5117-48FA-9F57-70D0A20BA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0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erson watching empty phone">
            <a:extLst>
              <a:ext uri="{FF2B5EF4-FFF2-40B4-BE49-F238E27FC236}">
                <a16:creationId xmlns:a16="http://schemas.microsoft.com/office/drawing/2014/main" id="{6DA7A904-3210-46D4-1577-1D46592D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135" r="5514" b="1"/>
          <a:stretch>
            <a:fillRect/>
          </a:stretch>
        </p:blipFill>
        <p:spPr>
          <a:xfrm>
            <a:off x="724798" y="648369"/>
            <a:ext cx="2844552" cy="319913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867AA40-E03A-444E-A701-AF986C94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6579" y="488844"/>
            <a:ext cx="2739690" cy="2349772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AD2C78-C8C2-4B6C-ACB0-E06A1167A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098" y="4169238"/>
            <a:ext cx="3378077" cy="2209379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384D30-1065-42F5-BB93-9E550BE60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9016" y="2989690"/>
            <a:ext cx="2737254" cy="33889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51152CDB-D5BD-692B-2A87-9BFB8053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2" b="4683"/>
          <a:stretch>
            <a:fillRect/>
          </a:stretch>
        </p:blipFill>
        <p:spPr>
          <a:xfrm>
            <a:off x="4134679" y="3320418"/>
            <a:ext cx="2425148" cy="27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 arrows going to the red target">
            <a:extLst>
              <a:ext uri="{FF2B5EF4-FFF2-40B4-BE49-F238E27FC236}">
                <a16:creationId xmlns:a16="http://schemas.microsoft.com/office/drawing/2014/main" id="{076BFBF3-9211-5ED3-FBBC-1F01AAC05F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150" r="2500" b="1"/>
          <a:stretch>
            <a:fillRect/>
          </a:stretch>
        </p:blipFill>
        <p:spPr>
          <a:xfrm>
            <a:off x="20" y="2030"/>
            <a:ext cx="6095980" cy="6855970"/>
          </a:xfrm>
          <a:prstGeom prst="rect">
            <a:avLst/>
          </a:prstGeom>
        </p:spPr>
      </p:pic>
      <p:pic>
        <p:nvPicPr>
          <p:cNvPr id="9" name="Picture 8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EFF43C8F-7056-3F4E-E772-07ECC7C8AB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052" r="5033"/>
          <a:stretch>
            <a:fillRect/>
          </a:stretch>
        </p:blipFill>
        <p:spPr>
          <a:xfrm>
            <a:off x="6096001" y="-20875"/>
            <a:ext cx="6096000" cy="685597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9040B6-74F3-4BED-9FF4-C61706E2B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D8002E-DEE3-47D2-B0A1-1F8D3D7A0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85057"/>
            <a:ext cx="9453731" cy="4876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dirty="0">
                <a:solidFill>
                  <a:srgbClr val="FFC000"/>
                </a:solidFill>
                <a:latin typeface="Arial Black" panose="020B0A04020102020204" pitchFamily="34" charset="0"/>
              </a:rPr>
              <a:t>Objectives</a:t>
            </a:r>
            <a:br>
              <a:rPr lang="en-US" sz="1900" dirty="0">
                <a:latin typeface="Arial Black" panose="020B0A04020102020204" pitchFamily="34" charset="0"/>
              </a:rPr>
            </a:br>
            <a:br>
              <a:rPr lang="en-US" sz="1900" dirty="0">
                <a:latin typeface="Arial Black" panose="020B0A04020102020204" pitchFamily="34" charset="0"/>
              </a:rPr>
            </a:br>
            <a:r>
              <a:rPr lang="en-US" sz="3600" dirty="0">
                <a:solidFill>
                  <a:srgbClr val="00B050"/>
                </a:solidFill>
                <a:latin typeface="Arial Black" panose="020B0A04020102020204" pitchFamily="34" charset="0"/>
              </a:rPr>
              <a:t>Heading: </a:t>
            </a:r>
            <a:r>
              <a:rPr lang="en-US" sz="3100" dirty="0">
                <a:latin typeface="Arial Black" panose="020B0A04020102020204" pitchFamily="34" charset="0"/>
              </a:rPr>
              <a:t>Our Goals</a:t>
            </a:r>
            <a:br>
              <a:rPr lang="en-US" sz="3100" dirty="0">
                <a:latin typeface="Arial Black" panose="020B0A04020102020204" pitchFamily="34" charset="0"/>
              </a:rPr>
            </a:br>
            <a:br>
              <a:rPr lang="en-US" sz="1900" dirty="0">
                <a:latin typeface="Arial Black" panose="020B0A04020102020204" pitchFamily="34" charset="0"/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Content: 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2200" dirty="0">
                <a:latin typeface="Arial Black" panose="020B0A04020102020204" pitchFamily="34" charset="0"/>
              </a:rPr>
            </a:br>
            <a:r>
              <a:rPr lang="en-US" sz="2200" dirty="0">
                <a:latin typeface="Arial Black" panose="020B0A04020102020204" pitchFamily="34" charset="0"/>
              </a:rPr>
              <a:t>Build a cross-platform app with Flutter.</a:t>
            </a:r>
            <a:br>
              <a:rPr lang="en-US" sz="2200" dirty="0">
                <a:latin typeface="Arial Black" panose="020B0A04020102020204" pitchFamily="34" charset="0"/>
              </a:rPr>
            </a:br>
            <a:r>
              <a:rPr lang="en-US" sz="2200" dirty="0">
                <a:latin typeface="Arial Black" panose="020B0A04020102020204" pitchFamily="34" charset="0"/>
              </a:rPr>
              <a:t>Enable real-time step counting and diet logging.</a:t>
            </a:r>
            <a:br>
              <a:rPr lang="en-US" sz="2200" dirty="0">
                <a:latin typeface="Arial Black" panose="020B0A04020102020204" pitchFamily="34" charset="0"/>
              </a:rPr>
            </a:br>
            <a:r>
              <a:rPr lang="en-US" sz="2200" dirty="0">
                <a:latin typeface="Arial Black" panose="020B0A04020102020204" pitchFamily="34" charset="0"/>
              </a:rPr>
              <a:t>Offer personalized plans and community challenges.</a:t>
            </a:r>
            <a:endParaRPr lang="en-US" sz="1900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C9DE8-A5CC-4BE1-0DE5-CB15D01A7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4" y="45085"/>
            <a:ext cx="9912532" cy="1947001"/>
          </a:xfrm>
        </p:spPr>
        <p:txBody>
          <a:bodyPr/>
          <a:lstStyle/>
          <a:p>
            <a:r>
              <a:rPr lang="en-US" sz="4000">
                <a:solidFill>
                  <a:srgbClr val="FFC000"/>
                </a:solidFill>
                <a:latin typeface="Arial Black" panose="020B0A04020102020204" pitchFamily="34" charset="0"/>
              </a:rPr>
              <a:t>Technology Stack</a:t>
            </a:r>
            <a:br>
              <a:rPr lang="en-US" sz="4000">
                <a:latin typeface="Arial Black" panose="020B0A04020102020204" pitchFamily="34" charset="0"/>
              </a:rPr>
            </a:br>
            <a:br>
              <a:rPr lang="en-US">
                <a:latin typeface="Arial Black" panose="020B0A04020102020204" pitchFamily="34" charset="0"/>
              </a:rPr>
            </a:br>
            <a:r>
              <a:rPr lang="en-US" sz="3600">
                <a:solidFill>
                  <a:schemeClr val="tx2">
                    <a:lumMod val="90000"/>
                  </a:schemeClr>
                </a:solidFill>
                <a:latin typeface="Arial Black" panose="020B0A04020102020204" pitchFamily="34" charset="0"/>
              </a:rPr>
              <a:t>Heading: </a:t>
            </a:r>
            <a:r>
              <a:rPr lang="en-US" sz="3600">
                <a:latin typeface="Arial Black" panose="020B0A04020102020204" pitchFamily="34" charset="0"/>
              </a:rPr>
              <a:t>Powering HealthySteps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66089" y="2728913"/>
            <a:ext cx="9780587" cy="3436936"/>
          </a:xfrm>
        </p:spPr>
        <p:txBody>
          <a:bodyPr>
            <a:normAutofit/>
          </a:bodyPr>
          <a:lstStyle/>
          <a:p>
            <a:r>
              <a:rPr lang="en-US" sz="2400" b="1"/>
              <a:t>Content:</a:t>
            </a:r>
          </a:p>
          <a:p>
            <a:r>
              <a:rPr lang="en-US" sz="2400">
                <a:latin typeface="Arial Black" panose="020B0A04020102020204" pitchFamily="34" charset="0"/>
              </a:rPr>
              <a:t> Frontend: Flutter</a:t>
            </a:r>
          </a:p>
          <a:p>
            <a:r>
              <a:rPr lang="en-US" sz="2400">
                <a:latin typeface="Arial Black" panose="020B0A04020102020204" pitchFamily="34" charset="0"/>
              </a:rPr>
              <a:t>Backend: Firebase</a:t>
            </a:r>
          </a:p>
          <a:p>
            <a:r>
              <a:rPr lang="en-US" sz="2400">
                <a:latin typeface="Arial Black" panose="020B0A04020102020204" pitchFamily="34" charset="0"/>
              </a:rPr>
              <a:t>Database: Firestore</a:t>
            </a:r>
          </a:p>
          <a:p>
            <a:r>
              <a:rPr lang="en-US" sz="2400">
                <a:latin typeface="Arial Black" panose="020B0A04020102020204" pitchFamily="34" charset="0"/>
              </a:rPr>
              <a:t>APIs: Google Fit</a:t>
            </a:r>
          </a:p>
          <a:p>
            <a:r>
              <a:rPr lang="en-US" sz="2400">
                <a:latin typeface="Arial Black" panose="020B0A04020102020204" pitchFamily="34" charset="0"/>
              </a:rPr>
              <a:t>Tools: Figma, GitHub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pic>
        <p:nvPicPr>
          <p:cNvPr id="6" name="Picture 5" descr="A computer chip with a fire on the top&#10;&#10;AI-generated content may be incorrect.">
            <a:extLst>
              <a:ext uri="{FF2B5EF4-FFF2-40B4-BE49-F238E27FC236}">
                <a16:creationId xmlns:a16="http://schemas.microsoft.com/office/drawing/2014/main" id="{EEC54AD9-4B65-BDD6-1D7F-95CAA947C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80726"/>
            <a:ext cx="6096000" cy="454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B76F39C-DC92-43A2-AFAC-DF33A3F0E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6" y="4223657"/>
            <a:ext cx="5021337" cy="19221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>
                <a:solidFill>
                  <a:srgbClr val="92D050"/>
                </a:solidFill>
                <a:latin typeface="Arial Black" panose="020B0A04020102020204" pitchFamily="34" charset="0"/>
              </a:rPr>
              <a:t>Key Features</a:t>
            </a:r>
            <a:br>
              <a:rPr lang="en-US" sz="2800" dirty="0">
                <a:latin typeface="Arial Black" panose="020B0A04020102020204" pitchFamily="34" charset="0"/>
              </a:rPr>
            </a:br>
            <a:br>
              <a:rPr lang="en-US" sz="2800" dirty="0">
                <a:latin typeface="Arial Black" panose="020B0A04020102020204" pitchFamily="34" charset="0"/>
              </a:rPr>
            </a:br>
            <a:r>
              <a:rPr lang="en-US" sz="2800" dirty="0">
                <a:solidFill>
                  <a:srgbClr val="00B0F0"/>
                </a:solidFill>
                <a:latin typeface="Arial Black" panose="020B0A04020102020204" pitchFamily="34" charset="0"/>
              </a:rPr>
              <a:t>Heading: </a:t>
            </a:r>
            <a:r>
              <a:rPr lang="en-US" sz="2400" dirty="0">
                <a:latin typeface="Arial Black" panose="020B0A04020102020204" pitchFamily="34" charset="0"/>
              </a:rPr>
              <a:t>What Makes It Special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4A229-AFF2-61B4-DD6E-82F60C81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40" y="497632"/>
            <a:ext cx="2897133" cy="339839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6758FC-A415-4D42-862A-2C0765FF8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76250" y="1154913"/>
            <a:ext cx="0" cy="20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487E3DF-05BA-CEB0-AEFE-AF40D9211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429" y="497586"/>
            <a:ext cx="2897133" cy="339839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6EEC3D-4CA8-4D5D-A2B2-7EB24A714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15741" y="1154913"/>
            <a:ext cx="0" cy="20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5E6D77C-20BA-7027-1F28-72C3863EF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6940" y="497655"/>
            <a:ext cx="2897094" cy="339835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62C8177-F0B6-B02C-3682-183D8307E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6865" y="4223657"/>
            <a:ext cx="6033106" cy="2438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B050"/>
                </a:solidFill>
                <a:latin typeface="Arial Black" panose="020B0A04020102020204" pitchFamily="34" charset="0"/>
              </a:rPr>
              <a:t>Content</a:t>
            </a:r>
            <a:r>
              <a:rPr lang="en-US" sz="2800" dirty="0">
                <a:solidFill>
                  <a:srgbClr val="00B050"/>
                </a:solidFill>
                <a:latin typeface="Arial Black" panose="020B0A04020102020204" pitchFamily="34" charset="0"/>
              </a:rPr>
              <a:t>: 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</a:rPr>
              <a:t>Step Counting with Motion Sensor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</a:rPr>
              <a:t>Personalized Diet Recommendations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</a:rPr>
              <a:t>Community Challenges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7153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94E213D-3FA7-4D59-80B5-015897DCA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091" y="97971"/>
            <a:ext cx="4832465" cy="2427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Arial Black" panose="020B0A04020102020204" pitchFamily="34" charset="0"/>
              </a:rPr>
              <a:t>Visual Models – </a:t>
            </a:r>
            <a:br>
              <a:rPr lang="en-US" sz="1900" dirty="0">
                <a:solidFill>
                  <a:srgbClr val="00B0F0"/>
                </a:solidFill>
                <a:latin typeface="Arial Black" panose="020B0A04020102020204" pitchFamily="34" charset="0"/>
              </a:rPr>
            </a:br>
            <a:r>
              <a:rPr lang="en-US" sz="1800" dirty="0">
                <a:solidFill>
                  <a:srgbClr val="00B0F0"/>
                </a:solidFill>
                <a:latin typeface="Arial Black" panose="020B0A04020102020204" pitchFamily="34" charset="0"/>
              </a:rPr>
              <a:t>Flow Chart Diagram</a:t>
            </a:r>
            <a:br>
              <a:rPr lang="en-US" sz="1900" dirty="0">
                <a:solidFill>
                  <a:srgbClr val="FFFFFF"/>
                </a:solidFill>
                <a:latin typeface="Arial Black" panose="020B0A04020102020204" pitchFamily="34" charset="0"/>
              </a:rPr>
            </a:br>
            <a:r>
              <a:rPr lang="en-US" sz="2000" dirty="0">
                <a:solidFill>
                  <a:srgbClr val="FFC000"/>
                </a:solidFill>
                <a:latin typeface="Arial Black" panose="020B0A04020102020204" pitchFamily="34" charset="0"/>
              </a:rPr>
              <a:t>Heading: </a:t>
            </a:r>
            <a:r>
              <a:rPr lang="en-US" sz="1900" dirty="0">
                <a:solidFill>
                  <a:srgbClr val="FFFFFF"/>
                </a:solidFill>
                <a:latin typeface="Arial Black" panose="020B0A04020102020204" pitchFamily="34" charset="0"/>
              </a:rPr>
              <a:t>System Flow Chart</a:t>
            </a:r>
            <a:br>
              <a:rPr lang="en-US" sz="1900" dirty="0">
                <a:solidFill>
                  <a:srgbClr val="FFFFFF"/>
                </a:solidFill>
              </a:rPr>
            </a:br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63BE23-20C0-4F37-860E-0892A4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522922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22790809-4855-B2DC-D109-4695A4D62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857" y="1203770"/>
            <a:ext cx="4450460" cy="44504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49AB149-D0D3-42EA-8B4C-F39E213A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496" y="799817"/>
            <a:ext cx="5109182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9A705-E123-1C6C-EC93-CEE377B741C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435091" y="1935922"/>
            <a:ext cx="4832465" cy="412226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00"/>
                </a:solidFill>
                <a:latin typeface="Arial Black" panose="020B0A04020102020204" pitchFamily="34" charset="0"/>
              </a:rPr>
              <a:t>Content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: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Arial Black" panose="020B0A04020102020204" pitchFamily="34" charset="0"/>
              </a:rPr>
              <a:t>Text-based flow: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Arial Black" panose="020B0A04020102020204" pitchFamily="34" charset="0"/>
              </a:rPr>
              <a:t>[User] → [Login/Signup] → [Dashboard]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Arial Black" panose="020B0A04020102020204" pitchFamily="34" charset="0"/>
              </a:rPr>
              <a:t>→ [Step Tracking] → [Sync with </a:t>
            </a:r>
            <a:r>
              <a:rPr lang="en-US" dirty="0" err="1">
                <a:solidFill>
                  <a:srgbClr val="FFFFFF"/>
                </a:solidFill>
                <a:latin typeface="Arial Black" panose="020B0A04020102020204" pitchFamily="34" charset="0"/>
              </a:rPr>
              <a:t>Firestore</a:t>
            </a:r>
            <a:r>
              <a:rPr lang="en-US" dirty="0">
                <a:solidFill>
                  <a:srgbClr val="FFFFFF"/>
                </a:solidFill>
                <a:latin typeface="Arial Black" panose="020B0A04020102020204" pitchFamily="34" charset="0"/>
              </a:rPr>
              <a:t>]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Arial Black" panose="020B0A04020102020204" pitchFamily="34" charset="0"/>
              </a:rPr>
              <a:t>→ [Diet Logging] → [AI Recommendations]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Arial Black" panose="020B0A04020102020204" pitchFamily="34" charset="0"/>
              </a:rPr>
              <a:t>→ [Community] → [Challenges]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915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F58C-138C-55F4-DA77-4C3F06C8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092" y="0"/>
            <a:ext cx="10643508" cy="2187575"/>
          </a:xfrm>
        </p:spPr>
        <p:txBody>
          <a:bodyPr/>
          <a:lstStyle/>
          <a:p>
            <a:r>
              <a:rPr lang="en-US" sz="3200" dirty="0">
                <a:solidFill>
                  <a:srgbClr val="FFC000"/>
                </a:solidFill>
                <a:latin typeface="Arial Black" panose="020B0A04020102020204" pitchFamily="34" charset="0"/>
              </a:rPr>
              <a:t>Visual Models - </a:t>
            </a:r>
            <a:br>
              <a:rPr lang="en-US" sz="4000" dirty="0">
                <a:latin typeface="Arial Black" panose="020B0A04020102020204" pitchFamily="34" charset="0"/>
              </a:rPr>
            </a:b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ER Diagram</a:t>
            </a:r>
            <a:b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</a:br>
            <a:br>
              <a:rPr lang="en-US" dirty="0">
                <a:latin typeface="Arial Black" panose="020B0A04020102020204" pitchFamily="34" charset="0"/>
              </a:rPr>
            </a:b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Heading: </a:t>
            </a:r>
            <a:r>
              <a:rPr lang="en-US" sz="2000" dirty="0">
                <a:latin typeface="Arial Black" panose="020B0A04020102020204" pitchFamily="34" charset="0"/>
              </a:rPr>
              <a:t>Entity Relationship Diagram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DDE7C-335B-FD23-E1E6-CDCB99B7878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Content</a:t>
            </a:r>
            <a:r>
              <a:rPr lang="en-US" dirty="0">
                <a:latin typeface="Arial Black" panose="020B0A04020102020204" pitchFamily="34" charset="0"/>
              </a:rPr>
              <a:t>: </a:t>
            </a:r>
          </a:p>
          <a:p>
            <a:pPr lvl="1"/>
            <a:r>
              <a:rPr lang="en-US" dirty="0">
                <a:latin typeface="Arial Black" panose="020B0A04020102020204" pitchFamily="34" charset="0"/>
              </a:rPr>
              <a:t>Text-based ERD: </a:t>
            </a:r>
          </a:p>
          <a:p>
            <a:pPr lvl="2"/>
            <a:r>
              <a:rPr lang="en-US" dirty="0">
                <a:latin typeface="Arial Black" panose="020B0A04020102020204" pitchFamily="34" charset="0"/>
              </a:rPr>
              <a:t>User (</a:t>
            </a:r>
            <a:r>
              <a:rPr lang="en-US" dirty="0" err="1">
                <a:latin typeface="Arial Black" panose="020B0A04020102020204" pitchFamily="34" charset="0"/>
              </a:rPr>
              <a:t>user_id</a:t>
            </a:r>
            <a:r>
              <a:rPr lang="en-US" dirty="0">
                <a:latin typeface="Arial Black" panose="020B0A04020102020204" pitchFamily="34" charset="0"/>
              </a:rPr>
              <a:t>, email, </a:t>
            </a:r>
            <a:r>
              <a:rPr lang="en-US" dirty="0" err="1">
                <a:latin typeface="Arial Black" panose="020B0A04020102020204" pitchFamily="34" charset="0"/>
              </a:rPr>
              <a:t>password_hash</a:t>
            </a:r>
            <a:r>
              <a:rPr lang="en-US" dirty="0">
                <a:latin typeface="Arial Black" panose="020B0A04020102020204" pitchFamily="34" charset="0"/>
              </a:rPr>
              <a:t>, </a:t>
            </a:r>
            <a:r>
              <a:rPr lang="en-US" dirty="0" err="1">
                <a:latin typeface="Arial Black" panose="020B0A04020102020204" pitchFamily="34" charset="0"/>
              </a:rPr>
              <a:t>created_at</a:t>
            </a:r>
            <a:r>
              <a:rPr lang="en-US" dirty="0">
                <a:latin typeface="Arial Black" panose="020B0A04020102020204" pitchFamily="34" charset="0"/>
              </a:rPr>
              <a:t>)</a:t>
            </a:r>
          </a:p>
          <a:p>
            <a:pPr lvl="2"/>
            <a:r>
              <a:rPr lang="en-US" dirty="0" err="1">
                <a:latin typeface="Arial Black" panose="020B0A04020102020204" pitchFamily="34" charset="0"/>
              </a:rPr>
              <a:t>StepData</a:t>
            </a:r>
            <a:r>
              <a:rPr lang="en-US" dirty="0">
                <a:latin typeface="Arial Black" panose="020B0A04020102020204" pitchFamily="34" charset="0"/>
              </a:rPr>
              <a:t> (</a:t>
            </a:r>
            <a:r>
              <a:rPr lang="en-US" dirty="0" err="1">
                <a:latin typeface="Arial Black" panose="020B0A04020102020204" pitchFamily="34" charset="0"/>
              </a:rPr>
              <a:t>step_id</a:t>
            </a:r>
            <a:r>
              <a:rPr lang="en-US" dirty="0">
                <a:latin typeface="Arial Black" panose="020B0A04020102020204" pitchFamily="34" charset="0"/>
              </a:rPr>
              <a:t>, </a:t>
            </a:r>
            <a:r>
              <a:rPr lang="en-US" dirty="0" err="1">
                <a:latin typeface="Arial Black" panose="020B0A04020102020204" pitchFamily="34" charset="0"/>
              </a:rPr>
              <a:t>user_id</a:t>
            </a:r>
            <a:r>
              <a:rPr lang="en-US" dirty="0">
                <a:latin typeface="Arial Black" panose="020B0A04020102020204" pitchFamily="34" charset="0"/>
              </a:rPr>
              <a:t>, </a:t>
            </a:r>
            <a:r>
              <a:rPr lang="en-US" dirty="0" err="1">
                <a:latin typeface="Arial Black" panose="020B0A04020102020204" pitchFamily="34" charset="0"/>
              </a:rPr>
              <a:t>steps_count</a:t>
            </a:r>
            <a:r>
              <a:rPr lang="en-US" dirty="0">
                <a:latin typeface="Arial Black" panose="020B0A04020102020204" pitchFamily="34" charset="0"/>
              </a:rPr>
              <a:t>, </a:t>
            </a:r>
            <a:r>
              <a:rPr lang="en-US" dirty="0" err="1">
                <a:latin typeface="Arial Black" panose="020B0A04020102020204" pitchFamily="34" charset="0"/>
              </a:rPr>
              <a:t>calories_burned</a:t>
            </a:r>
            <a:r>
              <a:rPr lang="en-US" dirty="0">
                <a:latin typeface="Arial Black" panose="020B0A04020102020204" pitchFamily="34" charset="0"/>
              </a:rPr>
              <a:t>, timestamp)</a:t>
            </a:r>
          </a:p>
          <a:p>
            <a:pPr lvl="2"/>
            <a:r>
              <a:rPr lang="en-US" dirty="0" err="1">
                <a:latin typeface="Arial Black" panose="020B0A04020102020204" pitchFamily="34" charset="0"/>
              </a:rPr>
              <a:t>DietLog</a:t>
            </a:r>
            <a:r>
              <a:rPr lang="en-US" dirty="0">
                <a:latin typeface="Arial Black" panose="020B0A04020102020204" pitchFamily="34" charset="0"/>
              </a:rPr>
              <a:t> (</a:t>
            </a:r>
            <a:r>
              <a:rPr lang="en-US" dirty="0" err="1">
                <a:latin typeface="Arial Black" panose="020B0A04020102020204" pitchFamily="34" charset="0"/>
              </a:rPr>
              <a:t>log_id</a:t>
            </a:r>
            <a:r>
              <a:rPr lang="en-US" dirty="0">
                <a:latin typeface="Arial Black" panose="020B0A04020102020204" pitchFamily="34" charset="0"/>
              </a:rPr>
              <a:t>, </a:t>
            </a:r>
            <a:r>
              <a:rPr lang="en-US" dirty="0" err="1">
                <a:latin typeface="Arial Black" panose="020B0A04020102020204" pitchFamily="34" charset="0"/>
              </a:rPr>
              <a:t>user_id</a:t>
            </a:r>
            <a:r>
              <a:rPr lang="en-US" dirty="0">
                <a:latin typeface="Arial Black" panose="020B0A04020102020204" pitchFamily="34" charset="0"/>
              </a:rPr>
              <a:t>, </a:t>
            </a:r>
            <a:r>
              <a:rPr lang="en-US" dirty="0" err="1">
                <a:latin typeface="Arial Black" panose="020B0A04020102020204" pitchFamily="34" charset="0"/>
              </a:rPr>
              <a:t>food_item</a:t>
            </a:r>
            <a:r>
              <a:rPr lang="en-US" dirty="0">
                <a:latin typeface="Arial Black" panose="020B0A04020102020204" pitchFamily="34" charset="0"/>
              </a:rPr>
              <a:t>, calories, date)</a:t>
            </a:r>
          </a:p>
          <a:p>
            <a:pPr lvl="2"/>
            <a:r>
              <a:rPr lang="en-US" dirty="0">
                <a:latin typeface="Arial Black" panose="020B0A04020102020204" pitchFamily="34" charset="0"/>
              </a:rPr>
              <a:t>Challenge (</a:t>
            </a:r>
            <a:r>
              <a:rPr lang="en-US" dirty="0" err="1">
                <a:latin typeface="Arial Black" panose="020B0A04020102020204" pitchFamily="34" charset="0"/>
              </a:rPr>
              <a:t>challenge_id</a:t>
            </a:r>
            <a:r>
              <a:rPr lang="en-US" dirty="0">
                <a:latin typeface="Arial Black" panose="020B0A04020102020204" pitchFamily="34" charset="0"/>
              </a:rPr>
              <a:t>, title, </a:t>
            </a:r>
            <a:r>
              <a:rPr lang="en-US" dirty="0" err="1">
                <a:latin typeface="Arial Black" panose="020B0A04020102020204" pitchFamily="34" charset="0"/>
              </a:rPr>
              <a:t>goal_steps</a:t>
            </a:r>
            <a:r>
              <a:rPr lang="en-US" dirty="0">
                <a:latin typeface="Arial Black" panose="020B0A04020102020204" pitchFamily="34" charset="0"/>
              </a:rPr>
              <a:t>, </a:t>
            </a:r>
            <a:r>
              <a:rPr lang="en-US" dirty="0" err="1">
                <a:latin typeface="Arial Black" panose="020B0A04020102020204" pitchFamily="34" charset="0"/>
              </a:rPr>
              <a:t>start_date</a:t>
            </a:r>
            <a:r>
              <a:rPr lang="en-US" dirty="0">
                <a:latin typeface="Arial Black" panose="020B0A04020102020204" pitchFamily="34" charset="0"/>
              </a:rPr>
              <a:t>, </a:t>
            </a:r>
            <a:r>
              <a:rPr lang="en-US" dirty="0" err="1">
                <a:latin typeface="Arial Black" panose="020B0A04020102020204" pitchFamily="34" charset="0"/>
              </a:rPr>
              <a:t>end_date</a:t>
            </a:r>
            <a:r>
              <a:rPr lang="en-US" dirty="0">
                <a:latin typeface="Arial Black" panose="020B0A04020102020204" pitchFamily="34" charset="0"/>
              </a:rPr>
              <a:t>, participants)</a:t>
            </a:r>
          </a:p>
        </p:txBody>
      </p:sp>
      <p:pic>
        <p:nvPicPr>
          <p:cNvPr id="9" name="Picture Placeholder 8" descr="A diagram of a diagram&#10;&#10;AI-generated content may be incorrect.">
            <a:extLst>
              <a:ext uri="{FF2B5EF4-FFF2-40B4-BE49-F238E27FC236}">
                <a16:creationId xmlns:a16="http://schemas.microsoft.com/office/drawing/2014/main" id="{4DD6689F-39E4-A52C-4C02-AEEC532A551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9" b="19"/>
          <a:stretch>
            <a:fillRect/>
          </a:stretch>
        </p:blipFill>
        <p:spPr>
          <a:xfrm>
            <a:off x="6797041" y="2187576"/>
            <a:ext cx="5394959" cy="4644128"/>
          </a:xfrm>
        </p:spPr>
      </p:pic>
    </p:spTree>
    <p:extLst>
      <p:ext uri="{BB962C8B-B14F-4D97-AF65-F5344CB8AC3E}">
        <p14:creationId xmlns:p14="http://schemas.microsoft.com/office/powerpoint/2010/main" val="362649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Timeline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tx2"/>
                </a:solidFill>
                <a:latin typeface="Arial Black" panose="020B0A04020102020204" pitchFamily="34" charset="0"/>
              </a:rPr>
              <a:t>Heading: </a:t>
            </a:r>
            <a:r>
              <a:rPr lang="en-US" sz="4000" dirty="0">
                <a:latin typeface="Arial Black" panose="020B0A04020102020204" pitchFamily="34" charset="0"/>
              </a:rPr>
              <a:t>Project Timeline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FFC000"/>
                </a:solidFill>
                <a:latin typeface="Arial Black" panose="020B0A04020102020204" pitchFamily="34" charset="0"/>
              </a:rPr>
              <a:t>Content</a:t>
            </a:r>
            <a:r>
              <a:rPr lang="en-US" sz="2800" dirty="0">
                <a:solidFill>
                  <a:srgbClr val="FFC000"/>
                </a:solidFill>
                <a:latin typeface="Arial Black" panose="020B0A04020102020204" pitchFamily="34" charset="0"/>
              </a:rPr>
              <a:t>: </a:t>
            </a:r>
          </a:p>
          <a:p>
            <a:r>
              <a:rPr lang="en-US" dirty="0">
                <a:latin typeface="Arial Black" panose="020B0A04020102020204" pitchFamily="34" charset="0"/>
              </a:rPr>
              <a:t>Week 1-2: Requirements &amp; Design</a:t>
            </a:r>
          </a:p>
          <a:p>
            <a:r>
              <a:rPr lang="en-US" dirty="0">
                <a:latin typeface="Arial Black" panose="020B0A04020102020204" pitchFamily="34" charset="0"/>
              </a:rPr>
              <a:t>Week 3-8: Core Development</a:t>
            </a:r>
          </a:p>
          <a:p>
            <a:r>
              <a:rPr lang="en-US" dirty="0">
                <a:latin typeface="Arial Black" panose="020B0A04020102020204" pitchFamily="34" charset="0"/>
              </a:rPr>
              <a:t>Week 9-12: Testing</a:t>
            </a:r>
          </a:p>
          <a:p>
            <a:r>
              <a:rPr lang="en-US" dirty="0">
                <a:latin typeface="Arial Black" panose="020B0A04020102020204" pitchFamily="34" charset="0"/>
              </a:rPr>
              <a:t>Week 13-14: Demo &amp; Report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EBDCD6-8F24-D5A4-D512-47D406A6534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736771" y="2156117"/>
            <a:ext cx="6455229" cy="4701883"/>
          </a:xfrm>
        </p:spPr>
      </p:pic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5A8381C-73EB-48EA-B45F-7B7C8C7DF4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A6A711-2C3F-4EC0-B88B-62D7408511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98C35-9ECE-4425-BCBA-00E118C705C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158</TotalTime>
  <Words>415</Words>
  <Application>Microsoft Office PowerPoint</Application>
  <PresentationFormat>Widescreen</PresentationFormat>
  <Paragraphs>62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Bookman Old Style</vt:lpstr>
      <vt:lpstr>Calibri</vt:lpstr>
      <vt:lpstr>Rockwell</vt:lpstr>
      <vt:lpstr>Damask</vt:lpstr>
      <vt:lpstr>Welcome to Diet and Nutrition Support System App</vt:lpstr>
      <vt:lpstr>  Presented by: Md. Abul Basar   ID: 2102036   CCE 310 :: Software Development Project-I   Patuakhali Science and Technology University   Date: July 19, 2025 </vt:lpstr>
      <vt:lpstr>Introduction &amp; Problem  Heading: The Need for Diet and Nutrition Support System  Content:   Problem:  1. Limited diet and fitness apps with integrated step tracking and community support.  2. Existing apps often platform-specific or subscription-based.</vt:lpstr>
      <vt:lpstr>Objectives  Heading: Our Goals  Content:   Build a cross-platform app with Flutter. Enable real-time step counting and diet logging. Offer personalized plans and community challenges.</vt:lpstr>
      <vt:lpstr>Technology Stack  Heading: Powering HealthySteps</vt:lpstr>
      <vt:lpstr>Key Features  Heading: What Makes It Special</vt:lpstr>
      <vt:lpstr>Visual Models –  Flow Chart Diagram Heading: System Flow Chart </vt:lpstr>
      <vt:lpstr>Visual Models -  ER Diagram  Heading: Entity Relationship Diagram</vt:lpstr>
      <vt:lpstr>Timeline Heading: Project Timeline</vt:lpstr>
      <vt:lpstr>Expected Impact  Making a Difference</vt:lpstr>
      <vt:lpstr>Mockup images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ug2102036@cse.pstu.ac.bd</dc:creator>
  <cp:lastModifiedBy>ug2102036@cse.pstu.ac.bd</cp:lastModifiedBy>
  <cp:revision>1</cp:revision>
  <dcterms:created xsi:type="dcterms:W3CDTF">2025-07-19T04:39:53Z</dcterms:created>
  <dcterms:modified xsi:type="dcterms:W3CDTF">2025-07-19T07:18:13Z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